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sldIdLst>
    <p:sldId id="256" r:id="rId2"/>
    <p:sldId id="258" r:id="rId3"/>
    <p:sldId id="259" r:id="rId4"/>
    <p:sldId id="260" r:id="rId5"/>
    <p:sldId id="261" r:id="rId6"/>
    <p:sldId id="262" r:id="rId7"/>
    <p:sldId id="276" r:id="rId8"/>
    <p:sldId id="263" r:id="rId9"/>
    <p:sldId id="277"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58" d="100"/>
          <a:sy n="58" d="100"/>
        </p:scale>
        <p:origin x="146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F0EC64-2ADB-42F3-9053-1B2B6F62B497}" type="datetimeFigureOut">
              <a:rPr lang="en-US" smtClean="0"/>
              <a:t>6/18/2024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27A277-B49D-49EF-99BC-6EA4B8D25599}"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F27A277-B49D-49EF-99BC-6EA4B8D25599}" type="slidenum">
              <a:rPr lang="en-IN" smtClean="0"/>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B218523E-D52A-49EA-9DF4-73BD2C42CFF8}" type="datetimeFigureOut">
              <a:rPr lang="en-US" smtClean="0"/>
              <a:pPr/>
              <a:t>6/18/2024</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F6D2640F-0F7A-4D7B-BAED-4D1A7E3AB243}"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18523E-D52A-49EA-9DF4-73BD2C42CFF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18523E-D52A-49EA-9DF4-73BD2C42CFF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18523E-D52A-49EA-9DF4-73BD2C42CFF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218523E-D52A-49EA-9DF4-73BD2C42CFF8}"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D2640F-0F7A-4D7B-BAED-4D1A7E3AB243}"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218523E-D52A-49EA-9DF4-73BD2C42CFF8}" type="datetimeFigureOut">
              <a:rPr lang="en-US" smtClean="0"/>
              <a:pPr/>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218523E-D52A-49EA-9DF4-73BD2C42CFF8}" type="datetimeFigureOut">
              <a:rPr lang="en-US" smtClean="0"/>
              <a:pPr/>
              <a:t>6/18/2024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218523E-D52A-49EA-9DF4-73BD2C42CFF8}" type="datetimeFigureOut">
              <a:rPr lang="en-US" smtClean="0"/>
              <a:pPr/>
              <a:t>6/18/2024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8523E-D52A-49EA-9DF4-73BD2C42CFF8}" type="datetimeFigureOut">
              <a:rPr lang="en-US" smtClean="0"/>
              <a:pPr/>
              <a:t>6/18/2024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218523E-D52A-49EA-9DF4-73BD2C42CFF8}" type="datetimeFigureOut">
              <a:rPr lang="en-US" smtClean="0"/>
              <a:pPr/>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D2640F-0F7A-4D7B-BAED-4D1A7E3AB24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218523E-D52A-49EA-9DF4-73BD2C42CFF8}" type="datetimeFigureOut">
              <a:rPr lang="en-US" smtClean="0"/>
              <a:pPr/>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F6D2640F-0F7A-4D7B-BAED-4D1A7E3AB243}"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218523E-D52A-49EA-9DF4-73BD2C42CFF8}" type="datetimeFigureOut">
              <a:rPr lang="en-US" smtClean="0"/>
              <a:pPr/>
              <a:t>6/18/2024</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D2640F-0F7A-4D7B-BAED-4D1A7E3AB243}"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Electromagnetic Spectrum</a:t>
            </a:r>
          </a:p>
        </p:txBody>
      </p:sp>
      <p:sp>
        <p:nvSpPr>
          <p:cNvPr id="3" name="Rectangle 2">
            <a:extLst>
              <a:ext uri="{FF2B5EF4-FFF2-40B4-BE49-F238E27FC236}">
                <a16:creationId xmlns:a16="http://schemas.microsoft.com/office/drawing/2014/main" id="{1780D390-86D2-4BC0-9DB5-B5BCE1454AB2}"/>
              </a:ext>
            </a:extLst>
          </p:cNvPr>
          <p:cNvSpPr/>
          <p:nvPr/>
        </p:nvSpPr>
        <p:spPr>
          <a:xfrm>
            <a:off x="2286000" y="4886235"/>
            <a:ext cx="4572000" cy="1323439"/>
          </a:xfrm>
          <a:prstGeom prst="rect">
            <a:avLst/>
          </a:prstGeom>
        </p:spPr>
        <p:txBody>
          <a:bodyPr>
            <a:spAutoFit/>
          </a:bodyPr>
          <a:lstStyle/>
          <a:p>
            <a:pPr algn="ctr"/>
            <a:r>
              <a:rPr lang="en-US" sz="2000" b="1" dirty="0">
                <a:solidFill>
                  <a:schemeClr val="accent6">
                    <a:lumMod val="20000"/>
                    <a:lumOff val="80000"/>
                  </a:schemeClr>
                </a:solidFill>
                <a:latin typeface="Times New Roman" panose="02020603050405020304" pitchFamily="18" charset="0"/>
                <a:cs typeface="Times New Roman" panose="02020603050405020304" pitchFamily="18" charset="0"/>
              </a:rPr>
              <a:t>Dr Kapil Garg</a:t>
            </a:r>
          </a:p>
          <a:p>
            <a:pPr algn="ctr"/>
            <a:r>
              <a:rPr lang="en-US" sz="2000" b="1" dirty="0">
                <a:solidFill>
                  <a:schemeClr val="accent6">
                    <a:lumMod val="20000"/>
                    <a:lumOff val="80000"/>
                  </a:schemeClr>
                </a:solidFill>
                <a:latin typeface="Times New Roman" panose="02020603050405020304" pitchFamily="18" charset="0"/>
                <a:cs typeface="Times New Roman" panose="02020603050405020304" pitchFamily="18" charset="0"/>
              </a:rPr>
              <a:t>Dept. Of Musculoskeletal Physiotherapy</a:t>
            </a:r>
          </a:p>
          <a:p>
            <a:pPr algn="ctr"/>
            <a:r>
              <a:rPr lang="en-US" sz="2000" b="1" dirty="0">
                <a:solidFill>
                  <a:schemeClr val="accent6">
                    <a:lumMod val="20000"/>
                    <a:lumOff val="80000"/>
                  </a:schemeClr>
                </a:solidFill>
                <a:latin typeface="Times New Roman" panose="02020603050405020304" pitchFamily="18" charset="0"/>
                <a:cs typeface="Times New Roman" panose="02020603050405020304" pitchFamily="18" charset="0"/>
              </a:rPr>
              <a:t>MGM Institute Of Physiotherapy</a:t>
            </a:r>
          </a:p>
          <a:p>
            <a:pPr algn="ctr"/>
            <a:r>
              <a:rPr lang="en-US" sz="2000" b="1" dirty="0">
                <a:solidFill>
                  <a:schemeClr val="accent6">
                    <a:lumMod val="20000"/>
                    <a:lumOff val="80000"/>
                  </a:schemeClr>
                </a:solidFill>
                <a:latin typeface="Times New Roman" panose="02020603050405020304" pitchFamily="18" charset="0"/>
                <a:cs typeface="Times New Roman" panose="02020603050405020304" pitchFamily="18" charset="0"/>
              </a:rPr>
              <a:t>Chh. Sambhajinagar</a:t>
            </a:r>
            <a:endParaRPr lang="en-IN" sz="2000" b="1" dirty="0">
              <a:solidFill>
                <a:schemeClr val="accent6">
                  <a:lumMod val="20000"/>
                  <a:lumOff val="8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a:t>
            </a:r>
            <a:r>
              <a:rPr lang="en-IN" b="1" dirty="0" err="1"/>
              <a:t>lectro</a:t>
            </a:r>
            <a:r>
              <a:rPr lang="en-IN" b="1" dirty="0"/>
              <a:t> magnetic radiation</a:t>
            </a:r>
            <a:endParaRPr lang="en-IN" dirty="0"/>
          </a:p>
        </p:txBody>
      </p:sp>
      <p:sp>
        <p:nvSpPr>
          <p:cNvPr id="3" name="Content Placeholder 2"/>
          <p:cNvSpPr>
            <a:spLocks noGrp="1"/>
          </p:cNvSpPr>
          <p:nvPr>
            <p:ph idx="1"/>
          </p:nvPr>
        </p:nvSpPr>
        <p:spPr/>
        <p:txBody>
          <a:bodyPr>
            <a:normAutofit lnSpcReduction="10000"/>
          </a:bodyPr>
          <a:lstStyle/>
          <a:p>
            <a:pPr algn="just"/>
            <a:r>
              <a:rPr lang="en-IN" dirty="0"/>
              <a:t>Electromagnetic radiation can be expressed in terms of energy, wavelength, or frequency. </a:t>
            </a:r>
          </a:p>
          <a:p>
            <a:pPr algn="just"/>
            <a:endParaRPr lang="en-IN" dirty="0"/>
          </a:p>
          <a:p>
            <a:pPr algn="just"/>
            <a:r>
              <a:rPr lang="en-IN" dirty="0"/>
              <a:t>Frequency is measured in cycles per second, or Hertz.</a:t>
            </a:r>
          </a:p>
          <a:p>
            <a:pPr algn="just"/>
            <a:r>
              <a:rPr lang="en-IN" dirty="0"/>
              <a:t>Wavelength is measured in meters. </a:t>
            </a:r>
          </a:p>
          <a:p>
            <a:pPr algn="just"/>
            <a:r>
              <a:rPr lang="en-IN" dirty="0"/>
              <a:t>Energy is measured in electron volts. </a:t>
            </a:r>
          </a:p>
          <a:p>
            <a:pPr algn="just"/>
            <a:endParaRPr lang="en-IN" dirty="0"/>
          </a:p>
          <a:p>
            <a:pPr algn="just"/>
            <a:r>
              <a:rPr lang="en-IN" dirty="0"/>
              <a:t>Each of these three quantities for describing EM radiation are related to each other in a precise mathematical way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Laws of Radiation</a:t>
            </a:r>
            <a:endParaRPr lang="en-IN" dirty="0"/>
          </a:p>
        </p:txBody>
      </p:sp>
      <p:sp>
        <p:nvSpPr>
          <p:cNvPr id="3" name="Content Placeholder 2"/>
          <p:cNvSpPr>
            <a:spLocks noGrp="1"/>
          </p:cNvSpPr>
          <p:nvPr>
            <p:ph idx="1"/>
          </p:nvPr>
        </p:nvSpPr>
        <p:spPr/>
        <p:txBody>
          <a:bodyPr/>
          <a:lstStyle/>
          <a:p>
            <a:r>
              <a:rPr lang="en-IN" b="1" dirty="0" err="1"/>
              <a:t>Kirchoff’s</a:t>
            </a:r>
            <a:r>
              <a:rPr lang="en-IN" b="1" dirty="0"/>
              <a:t> Law</a:t>
            </a:r>
          </a:p>
          <a:p>
            <a:pPr algn="just" fontAlgn="base"/>
            <a:r>
              <a:rPr lang="en-IN" dirty="0"/>
              <a:t>Any grey object (other than a perfect black body) which receives radiation, disposes off a part of it in reflection and transmission. The </a:t>
            </a:r>
            <a:r>
              <a:rPr lang="en-IN" dirty="0" err="1"/>
              <a:t>absorptivity</a:t>
            </a:r>
            <a:r>
              <a:rPr lang="en-IN" dirty="0"/>
              <a:t>, reflectivity and </a:t>
            </a:r>
            <a:r>
              <a:rPr lang="en-IN" dirty="0" err="1"/>
              <a:t>transmissivity</a:t>
            </a:r>
            <a:r>
              <a:rPr lang="en-IN" dirty="0"/>
              <a:t> are each less than or equal to unity.</a:t>
            </a:r>
          </a:p>
          <a:p>
            <a:pPr algn="just" fontAlgn="base"/>
            <a:r>
              <a:rPr lang="en-IN" dirty="0" err="1"/>
              <a:t>Kirchoffs</a:t>
            </a:r>
            <a:r>
              <a:rPr lang="en-IN" dirty="0"/>
              <a:t> law states that the </a:t>
            </a:r>
            <a:r>
              <a:rPr lang="en-IN" dirty="0" err="1"/>
              <a:t>absorptivity</a:t>
            </a:r>
            <a:r>
              <a:rPr lang="en-IN" dirty="0"/>
              <a:t> of a substance for radiation of a specific wavelength is equal to its emissivity for the same wavelength and is given by the following equation:</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fontAlgn="base"/>
            <a:r>
              <a:rPr lang="en-IN" dirty="0"/>
              <a:t>All bodies absorb energy as well as transmit it. Good absorber at a given wavelength is also a good radiator at the same wavelength. If the body radiates maximum intensity of all wavelengths it is called a black body or perfect radiator. Fresh snow absorbs the infra-red radiation from the earth and atmosphere, while it reflects the radiation from the sun.</a:t>
            </a:r>
          </a:p>
          <a:p>
            <a:pPr algn="just" fontAlgn="base"/>
            <a:r>
              <a:rPr lang="en-IN" dirty="0"/>
              <a:t>Radiation intensity increases with temperature. The higher the temperature, the shorter the wavelength. </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a:t>Stefan-</a:t>
            </a:r>
            <a:r>
              <a:rPr lang="en-IN" b="1" dirty="0" err="1"/>
              <a:t>Boltzman’s</a:t>
            </a:r>
            <a:r>
              <a:rPr lang="en-IN" b="1" dirty="0"/>
              <a:t> Law</a:t>
            </a:r>
          </a:p>
          <a:p>
            <a:pPr algn="just"/>
            <a:r>
              <a:rPr lang="en-IN" dirty="0"/>
              <a:t>This law states that the intensity of radiation emitted by a radiating body is proportional to the fourth power of the absolute temperature of that body</a:t>
            </a:r>
          </a:p>
          <a:p>
            <a:pPr algn="just"/>
            <a:endParaRPr lang="en-US" dirty="0"/>
          </a:p>
          <a:p>
            <a:pPr algn="just"/>
            <a:r>
              <a:rPr lang="en-IN" b="1" dirty="0"/>
              <a:t>Planck’s Law</a:t>
            </a:r>
          </a:p>
          <a:p>
            <a:pPr algn="just"/>
            <a:r>
              <a:rPr lang="en-IN" dirty="0"/>
              <a:t>Electromagnetic radiation consists of flow of quanta or particles and the energy content (E) of each quantum is proportional to the frequency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err="1"/>
              <a:t>Wein’s</a:t>
            </a:r>
            <a:r>
              <a:rPr lang="en-IN" b="1" dirty="0"/>
              <a:t> Displacement Law</a:t>
            </a:r>
          </a:p>
          <a:p>
            <a:pPr algn="just"/>
            <a:r>
              <a:rPr lang="en-IN" dirty="0"/>
              <a:t>According to this law, the wavelength of maximum intensity of emission of radiation from a black body is inversely proportional to the absolute temperature of the radiating body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law of reflection</a:t>
            </a:r>
          </a:p>
        </p:txBody>
      </p:sp>
      <p:sp>
        <p:nvSpPr>
          <p:cNvPr id="3" name="Content Placeholder 2"/>
          <p:cNvSpPr>
            <a:spLocks noGrp="1"/>
          </p:cNvSpPr>
          <p:nvPr>
            <p:ph idx="1"/>
          </p:nvPr>
        </p:nvSpPr>
        <p:spPr/>
        <p:txBody>
          <a:bodyPr>
            <a:normAutofit fontScale="77500" lnSpcReduction="20000"/>
          </a:bodyPr>
          <a:lstStyle/>
          <a:p>
            <a:r>
              <a:rPr lang="en-IN" dirty="0"/>
              <a:t>The law of reflection defines that upon reflection from a smooth surface, the angle of the reflected ray is equal to the angle of the incident ray, with respect to the normal to the surface that is to a line perpendicular to the surface at the point of contact.</a:t>
            </a:r>
          </a:p>
          <a:p>
            <a:endParaRPr lang="en-IN" dirty="0"/>
          </a:p>
          <a:p>
            <a:r>
              <a:rPr lang="en-IN" dirty="0"/>
              <a:t>The reflected ray is always in the plane defined by the incident ray and the normal to the surface at the point of contact of the incident ray.</a:t>
            </a:r>
          </a:p>
          <a:p>
            <a:r>
              <a:rPr lang="en-IN" dirty="0"/>
              <a:t>The images produced by plane mirrors and curved mirrors can be understood by the law of reflection.</a:t>
            </a:r>
          </a:p>
          <a:p>
            <a:endParaRPr lang="en-IN" dirty="0"/>
          </a:p>
          <a:p>
            <a:r>
              <a:rPr lang="en-IN" dirty="0"/>
              <a:t>The principle when the light rays falls on the smooth surface, the angle of reflection is equal to the angle of incidence, also the incident ray, the reflected ray, and the normal to the surface all lie in the same plane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b="1" dirty="0"/>
              <a:t>Laws of refraction</a:t>
            </a:r>
            <a:r>
              <a:rPr lang="en-IN" dirty="0"/>
              <a:t> state that: The incident ray, reflected ray and the normal, to the interface of any two given mediums, all lie in the same plane. The ratio of the sine of the angle of incidence and sine of the angle of </a:t>
            </a:r>
            <a:r>
              <a:rPr lang="en-IN" b="1" dirty="0"/>
              <a:t>refraction</a:t>
            </a:r>
            <a:r>
              <a:rPr lang="en-IN" dirty="0"/>
              <a:t> is constant. This is also known as Snell's </a:t>
            </a:r>
            <a:r>
              <a:rPr lang="en-IN" b="1" dirty="0"/>
              <a:t>law of refraction</a:t>
            </a:r>
            <a:r>
              <a:rPr lang="en-IN" dirty="0"/>
              <a:t>.</a:t>
            </a:r>
          </a:p>
          <a:p>
            <a:pPr algn="just">
              <a:buNone/>
            </a:pPr>
            <a:endParaRPr lang="en-IN" dirty="0"/>
          </a:p>
          <a:p>
            <a:pPr algn="just"/>
            <a:r>
              <a:rPr lang="en-IN" b="1" dirty="0"/>
              <a:t>Lambert's law </a:t>
            </a:r>
            <a:r>
              <a:rPr lang="en-IN" dirty="0"/>
              <a:t>of absorption states that equal parts in the same absorbing medium absorb equal fractions of the light that enters them.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b="1" dirty="0"/>
              <a:t>The</a:t>
            </a:r>
            <a:r>
              <a:rPr lang="en-IN" dirty="0"/>
              <a:t> </a:t>
            </a:r>
            <a:r>
              <a:rPr lang="en-IN" b="1" dirty="0"/>
              <a:t>inverse square law</a:t>
            </a:r>
            <a:r>
              <a:rPr lang="en-IN" dirty="0"/>
              <a:t> for electromagnetic </a:t>
            </a:r>
            <a:r>
              <a:rPr lang="en-IN" b="1" dirty="0"/>
              <a:t>radiation</a:t>
            </a:r>
            <a:r>
              <a:rPr lang="en-IN" dirty="0"/>
              <a:t> describes that measured light intensity is inversely proportional to the distance squared from the source of </a:t>
            </a:r>
            <a:r>
              <a:rPr lang="en-IN" b="1" dirty="0"/>
              <a:t>radiation</a:t>
            </a:r>
            <a:r>
              <a:rPr lang="en-IN" dirty="0"/>
              <a:t>.</a:t>
            </a:r>
          </a:p>
          <a:p>
            <a:pPr algn="just"/>
            <a:endParaRPr lang="en-IN" dirty="0"/>
          </a:p>
          <a:p>
            <a:pPr algn="just"/>
            <a:r>
              <a:rPr lang="en-IN" dirty="0"/>
              <a:t>Photons are distributed with respect to area, a squared unit. The reasoning for the </a:t>
            </a:r>
            <a:r>
              <a:rPr lang="en-IN" b="1" dirty="0"/>
              <a:t>inverse square law</a:t>
            </a:r>
            <a:r>
              <a:rPr lang="en-IN" dirty="0"/>
              <a:t> is geometric in nature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a:t>The </a:t>
            </a:r>
            <a:r>
              <a:rPr lang="en-IN" b="1" dirty="0" err="1"/>
              <a:t>Grotthuss</a:t>
            </a:r>
            <a:r>
              <a:rPr lang="en-IN" b="1" dirty="0"/>
              <a:t>–Draper law</a:t>
            </a:r>
            <a:r>
              <a:rPr lang="en-IN" dirty="0"/>
              <a:t> (also called the </a:t>
            </a:r>
            <a:r>
              <a:rPr lang="en-IN" b="1" dirty="0"/>
              <a:t>Principle of Photochemical Activation</a:t>
            </a:r>
            <a:r>
              <a:rPr lang="en-IN" dirty="0"/>
              <a:t>) states that only that light which is absorbed by a system can bring about a photochemical change. </a:t>
            </a:r>
          </a:p>
          <a:p>
            <a:pPr algn="just"/>
            <a:r>
              <a:rPr lang="en-IN" dirty="0"/>
              <a:t>“When light falls on any substance, only a fraction of it is absorbed whereas the rest is either reflected or transmitted. It is only the absorbed light which is effective in bringing about a chemical reaction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a:t>Lambert’s Cosine Law holds that the radiation per unit solid angle (the radiant intensity) from a flat surface varies with the cosine of the angle to the surface normal such as arcs, are basically spherical. These appear like a uniform flat disk as a result of the cosine law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a:t>The electromagnetic spectrum is the range of all types of EM radiation. Radiation is energy that travels and spreads out as it goes – the visible light that comes from a lamp in your house and the radio waves that come from a radio station are two types of electromagnetic radiation. The other types of EM radiation that make up the electromagnetic spectrum are microwaves, infrared light, ultraviolet light, X-rays and gamma-rays.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lgn="just"/>
            <a:r>
              <a:rPr lang="en-IN" b="1" dirty="0"/>
              <a:t>Attenuation</a:t>
            </a:r>
            <a:r>
              <a:rPr lang="en-IN" dirty="0"/>
              <a:t> decreases the intensity of electromagnetic radiation due to absorption or scattering of photons. ... Therefore, calculation of the total change in intensity involves both the inverse-square </a:t>
            </a:r>
            <a:r>
              <a:rPr lang="en-IN" b="1" dirty="0"/>
              <a:t>law</a:t>
            </a:r>
            <a:r>
              <a:rPr lang="en-IN" dirty="0"/>
              <a:t> and an estimation of </a:t>
            </a:r>
            <a:r>
              <a:rPr lang="en-IN" b="1" dirty="0"/>
              <a:t>attenuation</a:t>
            </a:r>
            <a:r>
              <a:rPr lang="en-IN" dirty="0"/>
              <a:t> over the path.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lgn="just"/>
            <a:r>
              <a:rPr lang="en-IN" b="1" dirty="0"/>
              <a:t>Radio:</a:t>
            </a:r>
            <a:r>
              <a:rPr lang="en-IN" dirty="0"/>
              <a:t> Your radio captures radio waves emitted by radio stations, bringing your </a:t>
            </a:r>
            <a:r>
              <a:rPr lang="en-IN" dirty="0" err="1"/>
              <a:t>favorite</a:t>
            </a:r>
            <a:r>
              <a:rPr lang="en-IN" dirty="0"/>
              <a:t> tunes. Radio waves are also emitted by stars and gases in space.</a:t>
            </a:r>
          </a:p>
          <a:p>
            <a:pPr algn="just"/>
            <a:r>
              <a:rPr lang="en-IN" b="1" dirty="0"/>
              <a:t>Microwave:</a:t>
            </a:r>
            <a:r>
              <a:rPr lang="en-IN" dirty="0"/>
              <a:t> Microwave radiation will cook your popcorn in just a few minutes, but is also used by astronomers to learn about the structure of nearby galaxies.</a:t>
            </a:r>
          </a:p>
          <a:p>
            <a:pPr algn="just"/>
            <a:r>
              <a:rPr lang="en-IN" b="1" dirty="0"/>
              <a:t>Infrared:</a:t>
            </a:r>
            <a:r>
              <a:rPr lang="en-IN" dirty="0"/>
              <a:t> Night vision goggles pick up the infrared light emitted by our skin and objects with heat. In space, infrared light helps us map the dust between stars.</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lgn="just"/>
            <a:r>
              <a:rPr lang="en-IN" b="1" dirty="0"/>
              <a:t>Visible:</a:t>
            </a:r>
            <a:r>
              <a:rPr lang="en-IN" dirty="0"/>
              <a:t> Our eyes detect visible light. Fireflies, light bulbs, and stars all emit visible light.</a:t>
            </a:r>
          </a:p>
          <a:p>
            <a:pPr algn="just"/>
            <a:r>
              <a:rPr lang="en-IN" b="1" dirty="0"/>
              <a:t>Ultraviolet:</a:t>
            </a:r>
            <a:r>
              <a:rPr lang="en-IN" dirty="0"/>
              <a:t> Ultraviolet radiation is emitted by the Sun and are the reason skin tans and burns. "Hot" objects in space emit UV radiation as well.</a:t>
            </a:r>
          </a:p>
          <a:p>
            <a:pPr algn="just"/>
            <a:r>
              <a:rPr lang="en-IN" b="1" dirty="0"/>
              <a:t>X-ray:</a:t>
            </a:r>
            <a:r>
              <a:rPr lang="en-IN" dirty="0"/>
              <a:t> A dentist uses X-rays to image your teeth, and airport security uses them to see through your bag. Hot gases in the Universe also emit X-rays.</a:t>
            </a:r>
          </a:p>
          <a:p>
            <a:pPr algn="just"/>
            <a:r>
              <a:rPr lang="en-IN" b="1" dirty="0"/>
              <a:t>Gamma ray:</a:t>
            </a:r>
            <a:r>
              <a:rPr lang="en-IN" dirty="0"/>
              <a:t> Doctors use gamma-ray imaging to see inside your body. The biggest gamma-ray generator of all is the Universe</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Laws of transmission</a:t>
            </a:r>
          </a:p>
        </p:txBody>
      </p:sp>
      <p:sp>
        <p:nvSpPr>
          <p:cNvPr id="3" name="Content Placeholder 2"/>
          <p:cNvSpPr>
            <a:spLocks noGrp="1"/>
          </p:cNvSpPr>
          <p:nvPr>
            <p:ph idx="1"/>
          </p:nvPr>
        </p:nvSpPr>
        <p:spPr/>
        <p:txBody>
          <a:bodyPr/>
          <a:lstStyle/>
          <a:p>
            <a:r>
              <a:rPr lang="en-IN" dirty="0"/>
              <a:t>Reflection – </a:t>
            </a:r>
          </a:p>
          <a:p>
            <a:r>
              <a:rPr lang="en-IN" dirty="0"/>
              <a:t>Refraction – </a:t>
            </a:r>
          </a:p>
          <a:p>
            <a:r>
              <a:rPr lang="en-IN" dirty="0"/>
              <a:t>Absorption – </a:t>
            </a:r>
          </a:p>
          <a:p>
            <a:r>
              <a:rPr lang="en-IN" dirty="0"/>
              <a:t>Attenuation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lgn="just"/>
            <a:r>
              <a:rPr lang="en-IN" dirty="0"/>
              <a:t>Reflection is the process by which electromagnetic radiation is returned either at the boundary between two media (surface reflection) or at the interior of a medium (volume reflection).</a:t>
            </a:r>
          </a:p>
          <a:p>
            <a:pPr algn="just"/>
            <a:endParaRPr lang="en-US" dirty="0"/>
          </a:p>
          <a:p>
            <a:pPr algn="just"/>
            <a:r>
              <a:rPr lang="en-IN" b="1" dirty="0"/>
              <a:t>Transmission</a:t>
            </a:r>
            <a:r>
              <a:rPr lang="en-IN" dirty="0"/>
              <a:t> is the passage of electromagnetic radiation through a medium. </a:t>
            </a:r>
          </a:p>
          <a:p>
            <a:pPr algn="just"/>
            <a:endParaRPr lang="en-IN" dirty="0"/>
          </a:p>
          <a:p>
            <a:pPr algn="just"/>
            <a:r>
              <a:rPr lang="en-IN" dirty="0"/>
              <a:t>Both processes can be accompanied by </a:t>
            </a:r>
            <a:r>
              <a:rPr lang="en-IN" b="1" dirty="0"/>
              <a:t>diffusion</a:t>
            </a:r>
            <a:r>
              <a:rPr lang="en-IN" dirty="0"/>
              <a:t> which is the process of deflecting a unidirectional beam into many directions. In this case, we speak about </a:t>
            </a:r>
            <a:r>
              <a:rPr lang="en-IN" b="1" dirty="0"/>
              <a:t>diffuse reflection</a:t>
            </a:r>
            <a:r>
              <a:rPr lang="en-IN" dirty="0"/>
              <a:t> and </a:t>
            </a:r>
            <a:r>
              <a:rPr lang="en-IN" b="1" dirty="0"/>
              <a:t>diffuse transmission</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descr="C:\Users\dell\Desktop\download.jpg"/>
          <p:cNvPicPr>
            <a:picLocks noGrp="1" noChangeAspect="1" noChangeArrowheads="1"/>
          </p:cNvPicPr>
          <p:nvPr>
            <p:ph idx="1"/>
          </p:nvPr>
        </p:nvPicPr>
        <p:blipFill>
          <a:blip r:embed="rId2"/>
          <a:srcRect/>
          <a:stretch>
            <a:fillRect/>
          </a:stretch>
        </p:blipFill>
        <p:spPr bwMode="auto">
          <a:xfrm>
            <a:off x="357158" y="500042"/>
            <a:ext cx="8429684" cy="560957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b="1" dirty="0"/>
              <a:t>Absorption</a:t>
            </a:r>
            <a:r>
              <a:rPr lang="en-IN" dirty="0"/>
              <a:t> is the transformation of radiant power to another type of energy, usually heat, by interaction with matter.</a:t>
            </a:r>
          </a:p>
          <a:p>
            <a:pPr algn="just"/>
            <a:endParaRPr lang="en-US" dirty="0"/>
          </a:p>
          <a:p>
            <a:pPr algn="just"/>
            <a:r>
              <a:rPr lang="en-IN" b="1" dirty="0"/>
              <a:t>Attenuation</a:t>
            </a:r>
            <a:r>
              <a:rPr lang="en-IN" dirty="0"/>
              <a:t> is a general term that refers to any reduction in the strength of a signal/energy. Attenuation occurs with any type of energy, whether digital or </a:t>
            </a:r>
            <a:r>
              <a:rPr lang="en-IN" dirty="0" err="1"/>
              <a:t>analog</a:t>
            </a:r>
            <a:r>
              <a:rPr lang="en-IN" dirty="0"/>
              <a:t>. Sometimes called </a:t>
            </a:r>
            <a:r>
              <a:rPr lang="en-IN" i="1" dirty="0"/>
              <a:t>loss</a:t>
            </a:r>
            <a:r>
              <a:rPr lang="en-IN" dirty="0"/>
              <a:t>, attenuation is a natural consequence of signal transmission over long distances.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dell\Desktop\img1305.png.crdownload"/>
          <p:cNvPicPr>
            <a:picLocks noGrp="1" noChangeAspect="1" noChangeArrowheads="1"/>
          </p:cNvPicPr>
          <p:nvPr>
            <p:ph idx="1"/>
          </p:nvPr>
        </p:nvPicPr>
        <p:blipFill>
          <a:blip r:embed="rId2"/>
          <a:srcRect/>
          <a:stretch>
            <a:fillRect/>
          </a:stretch>
        </p:blipFill>
        <p:spPr bwMode="auto">
          <a:xfrm>
            <a:off x="1643042" y="500042"/>
            <a:ext cx="6000792" cy="5948762"/>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281</TotalTime>
  <Words>538</Words>
  <Application>Microsoft Office PowerPoint</Application>
  <PresentationFormat>On-screen Show (4:3)</PresentationFormat>
  <Paragraphs>65</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Constantia</vt:lpstr>
      <vt:lpstr>Times New Roman</vt:lpstr>
      <vt:lpstr>Wingdings 2</vt:lpstr>
      <vt:lpstr>Flow</vt:lpstr>
      <vt:lpstr>Electromagnetic Spectrum</vt:lpstr>
      <vt:lpstr>PowerPoint Presentation</vt:lpstr>
      <vt:lpstr>PowerPoint Presentation</vt:lpstr>
      <vt:lpstr>PowerPoint Presentation</vt:lpstr>
      <vt:lpstr>Laws of transmission</vt:lpstr>
      <vt:lpstr>PowerPoint Presentation</vt:lpstr>
      <vt:lpstr>PowerPoint Presentation</vt:lpstr>
      <vt:lpstr>PowerPoint Presentation</vt:lpstr>
      <vt:lpstr>PowerPoint Presentation</vt:lpstr>
      <vt:lpstr>Electro magnetic radiation</vt:lpstr>
      <vt:lpstr>Laws of Radiation</vt:lpstr>
      <vt:lpstr>PowerPoint Presentation</vt:lpstr>
      <vt:lpstr>PowerPoint Presentation</vt:lpstr>
      <vt:lpstr>PowerPoint Presentation</vt:lpstr>
      <vt:lpstr>The law of reflection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Electromagnetic Spectrum</dc:title>
  <dc:creator>Kapil Garg</dc:creator>
  <cp:lastModifiedBy>prachidorlikar0510@gmail.com</cp:lastModifiedBy>
  <cp:revision>4</cp:revision>
  <dcterms:created xsi:type="dcterms:W3CDTF">2021-06-09T08:58:22Z</dcterms:created>
  <dcterms:modified xsi:type="dcterms:W3CDTF">2024-06-18T15:05:43Z</dcterms:modified>
</cp:coreProperties>
</file>